
<file path=[Content_Types].xml><?xml version="1.0" encoding="utf-8"?>
<Types xmlns="http://schemas.openxmlformats.org/package/2006/content-types">
  <Override PartName="/ppt/notesSlides/notesSlide4.xml" ContentType="application/vnd.openxmlformats-officedocument.presentationml.notesSlide+xml"/>
  <Override PartName="/ppt/slides/slide9.xml" ContentType="application/vnd.openxmlformats-officedocument.presentationml.slide+xml"/>
  <Override PartName="/ppt/charts/chart4.xml" ContentType="application/vnd.openxmlformats-officedocument.drawingml.chart+xml"/>
  <Override PartName="/ppt/slides/slide14.xml" ContentType="application/vnd.openxmlformats-officedocument.presentationml.slide+xml"/>
  <Override PartName="/ppt/slideLayouts/slideLayout9.xml" ContentType="application/vnd.openxmlformats-officedocument.presentationml.slideLayout+xml"/>
  <Override PartName="/ppt/notesSlides/notesSlide9.xml" ContentType="application/vnd.openxmlformats-officedocument.presentationml.notesSlide+xml"/>
  <Override PartName="/ppt/slides/slide5.xml" ContentType="application/vnd.openxmlformats-officedocument.presentationml.slide+xml"/>
  <Override PartName="/ppt/slideLayouts/slideLayout11.xml" ContentType="application/vnd.openxmlformats-officedocument.presentationml.slideLayout+xml"/>
  <Default Extension="rels" ContentType="application/vnd.openxmlformats-package.relationships+xml"/>
  <Default Extension="jpeg" ContentType="image/jpeg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Layouts/slideLayout5.xml" ContentType="application/vnd.openxmlformats-officedocument.presentationml.slideLayout+xml"/>
  <Override PartName="/ppt/notesSlides/notesSlide12.xml" ContentType="application/vnd.openxmlformats-officedocument.presentationml.notesSlide+xml"/>
  <Override PartName="/docProps/app.xml" ContentType="application/vnd.openxmlformats-officedocument.extended-properties+xml"/>
  <Override PartName="/ppt/theme/theme2.xml" ContentType="application/vnd.openxmlformats-officedocument.theme+xml"/>
  <Override PartName="/ppt/slideLayouts/slideLayout1.xml" ContentType="application/vnd.openxmlformats-officedocument.presentationml.slideLayout+xml"/>
  <Default Extension="xml" ContentType="application/xml"/>
  <Override PartName="/ppt/notesSlides/notesSlide5.xml" ContentType="application/vnd.openxmlformats-officedocument.presentationml.notesSlide+xml"/>
  <Override PartName="/ppt/tableStyles.xml" ContentType="application/vnd.openxmlformats-officedocument.presentationml.tableStyles+xml"/>
  <Override PartName="/ppt/charts/chart5.xml" ContentType="application/vnd.openxmlformats-officedocument.drawingml.chart+xml"/>
  <Override PartName="/ppt/slides/slide15.xml" ContentType="application/vnd.openxmlformats-officedocument.presentationml.slid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slides/slide6.xml" ContentType="application/vnd.openxmlformats-officedocument.presentationml.slide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Layouts/slideLayout6.xml" ContentType="application/vnd.openxmlformats-officedocument.presentationml.slideLayout+xml"/>
  <Override PartName="/ppt/notesSlides/notesSlide13.xml" ContentType="application/vnd.openxmlformats-officedocument.presentationml.notesSlide+xml"/>
  <Override PartName="/ppt/slides/slide2.xml" ContentType="application/vnd.openxmlformats-officedocument.presentationml.slide+xml"/>
  <Override PartName="/ppt/slideLayouts/slideLayout2.xml" ContentType="application/vnd.openxmlformats-officedocument.presentationml.slideLayout+xml"/>
  <Override PartName="/ppt/notesSlides/notesSlide6.xml" ContentType="application/vnd.openxmlformats-officedocument.presentationml.notesSlide+xml"/>
  <Override PartName="/ppt/charts/chart6.xml" ContentType="application/vnd.openxmlformats-officedocument.drawingml.chart+xml"/>
  <Override PartName="/ppt/slides/slide16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7.xml" ContentType="application/vnd.openxmlformats-officedocument.presentationml.slide+xml"/>
  <Override PartName="/ppt/charts/chart2.xml" ContentType="application/vnd.openxmlformats-officedocument.drawingml.chart+xml"/>
  <Override PartName="/ppt/presentation.xml" ContentType="application/vnd.openxmlformats-officedocument.presentationml.presentation.main+xml"/>
  <Override PartName="/ppt/slides/slide12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4.xml" ContentType="application/vnd.openxmlformats-officedocument.presentationml.notesSlide+xml"/>
  <Override PartName="/ppt/slides/slide3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7.xml" ContentType="application/vnd.openxmlformats-officedocument.presentationml.notesSlide+xml"/>
  <Override PartName="/ppt/charts/chart7.xml" ContentType="application/vnd.openxmlformats-officedocument.drawingml.chart+xml"/>
  <Override PartName="/ppt/notesSlides/notesSlide10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8.xml" ContentType="application/vnd.openxmlformats-officedocument.presentationml.slide+xml"/>
  <Override PartName="/ppt/charts/chart3.xml" ContentType="application/vnd.openxmlformats-officedocument.drawingml.chart+xml"/>
  <Override PartName="/ppt/presProps.xml" ContentType="application/vnd.openxmlformats-officedocument.presentationml.presProps+xml"/>
  <Override PartName="/ppt/slides/slide13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8.xml" ContentType="application/vnd.openxmlformats-officedocument.presentationml.notesSlide+xml"/>
  <Override PartName="/ppt/slideLayouts/slideLayout10.xml" ContentType="application/vnd.openxmlformats-officedocument.presentationml.slideLayout+xml"/>
  <Override PartName="/ppt/slides/slide4.xml" ContentType="application/vnd.openxmlformats-officedocument.presentationml.slide+xml"/>
  <Override PartName="/ppt/notesSlides/notesSlide11.xml" ContentType="application/vnd.openxmlformats-officedocument.presentationml.notesSlide+xml"/>
  <Override PartName="/ppt/slideLayouts/slideLayout4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viewProps.xml" ContentType="application/vnd.openxmlformats-officedocument.presentationml.viewProps+xml"/>
  <Default Extension="bin" ContentType="application/vnd.openxmlformats-officedocument.presentationml.printerSettings"/>
  <Override PartName="/ppt/charts/chart8.xml" ContentType="application/vnd.openxmlformats-officedocument.drawingml.chart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868" r:id="rId1"/>
  </p:sldMasterIdLst>
  <p:notesMasterIdLst>
    <p:notesMasterId r:id="rId18"/>
  </p:notesMasterIdLst>
  <p:sldIdLst>
    <p:sldId id="259" r:id="rId2"/>
    <p:sldId id="257" r:id="rId3"/>
    <p:sldId id="258" r:id="rId4"/>
    <p:sldId id="279" r:id="rId5"/>
    <p:sldId id="280" r:id="rId6"/>
    <p:sldId id="268" r:id="rId7"/>
    <p:sldId id="276" r:id="rId8"/>
    <p:sldId id="269" r:id="rId9"/>
    <p:sldId id="262" r:id="rId10"/>
    <p:sldId id="277" r:id="rId11"/>
    <p:sldId id="278" r:id="rId12"/>
    <p:sldId id="275" r:id="rId13"/>
    <p:sldId id="273" r:id="rId14"/>
    <p:sldId id="272" r:id="rId15"/>
    <p:sldId id="271" r:id="rId16"/>
    <p:sldId id="274" r:id="rId17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>
    <p:restoredLeft sz="15620"/>
    <p:restoredTop sz="94660"/>
  </p:normalViewPr>
  <p:slideViewPr>
    <p:cSldViewPr snapToGrid="0" snapToObjects="1">
      <p:cViewPr varScale="1">
        <p:scale>
          <a:sx n="103" d="100"/>
          <a:sy n="103" d="100"/>
        </p:scale>
        <p:origin x="-104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presProps" Target="presProps.xml"/><Relationship Id="rId21" Type="http://schemas.openxmlformats.org/officeDocument/2006/relationships/viewProps" Target="viewProps.xml"/><Relationship Id="rId22" Type="http://schemas.openxmlformats.org/officeDocument/2006/relationships/theme" Target="theme/theme1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notesMaster" Target="notesMasters/notesMaster1.xml"/><Relationship Id="rId19" Type="http://schemas.openxmlformats.org/officeDocument/2006/relationships/printerSettings" Target="printerSettings/printerSettings1.bin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dianeschilder.TimeCapsule:Documents:Tritec%20Science%20Project:Data:Earth%20Science%20Call%20Back.v1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dianeschilder.TimeCapsule:Documents:Tritec%20Science%20Project:Data:Earth%20Science%20Call%20Back.v1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dianeschilder.TimeCapsule:Documents:Tritec%20Science%20Project:Data:Earth%20Science%20Call%20Back.v1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dianeschilder.TimeCapsule:Documents:Tritec%20Science%20Project:Data:Earth%20Science%20Call%20Back.v1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dianeschilder.TimeCapsule:Documents:Tritec%20Science%20Project:Data:Earth%20Science%20Call%20Back.v1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dianeschilder.TimeCapsule:Documents:Tritec%20Science%20Project:Data:Earth%20Science%20Call%20Back.v1.xlsx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dianeschilder.TimeCapsule:Documents:Tritec%20Science%20Project:Data:Earth%20Science%20Call%20Back.v1.xlsx" TargetMode="Externa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oleObject" Target="Macintosh%20HD:Users:dianeschilder.TimeCapsule:Documents:Tritec%20Science%20Project:Data:Earth%20Science%20Call%20Back.v1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18"/>
  <c:chart>
    <c:plotArea>
      <c:layout/>
      <c:barChart>
        <c:barDir val="col"/>
        <c:grouping val="clustered"/>
        <c:ser>
          <c:idx val="0"/>
          <c:order val="0"/>
          <c:tx>
            <c:strRef>
              <c:f>'Web 2.0'!$A$2</c:f>
              <c:strCache>
                <c:ptCount val="1"/>
                <c:pt idx="0">
                  <c:v>Pre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elete val="1"/>
          </c:dLbls>
          <c:cat>
            <c:strRef>
              <c:f>'Web 2.0'!$B$1:$D$1</c:f>
              <c:strCache>
                <c:ptCount val="3"/>
                <c:pt idx="0">
                  <c:v>Web 2.0</c:v>
                </c:pt>
                <c:pt idx="1">
                  <c:v>Wikis</c:v>
                </c:pt>
                <c:pt idx="2">
                  <c:v>Online discussion</c:v>
                </c:pt>
              </c:strCache>
            </c:strRef>
          </c:cat>
          <c:val>
            <c:numRef>
              <c:f>'Web 2.0'!$B$2:$D$2</c:f>
              <c:numCache>
                <c:formatCode>0%</c:formatCode>
                <c:ptCount val="3"/>
                <c:pt idx="0">
                  <c:v>0.42</c:v>
                </c:pt>
                <c:pt idx="1">
                  <c:v>0.32</c:v>
                </c:pt>
                <c:pt idx="2">
                  <c:v>0.52</c:v>
                </c:pt>
              </c:numCache>
            </c:numRef>
          </c:val>
        </c:ser>
        <c:ser>
          <c:idx val="1"/>
          <c:order val="1"/>
          <c:tx>
            <c:strRef>
              <c:f>'Web 2.0'!$A$3</c:f>
              <c:strCache>
                <c:ptCount val="1"/>
                <c:pt idx="0">
                  <c:v>Post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elete val="1"/>
          </c:dLbls>
          <c:cat>
            <c:strRef>
              <c:f>'Web 2.0'!$B$1:$D$1</c:f>
              <c:strCache>
                <c:ptCount val="3"/>
                <c:pt idx="0">
                  <c:v>Web 2.0</c:v>
                </c:pt>
                <c:pt idx="1">
                  <c:v>Wikis</c:v>
                </c:pt>
                <c:pt idx="2">
                  <c:v>Online discussion</c:v>
                </c:pt>
              </c:strCache>
            </c:strRef>
          </c:cat>
          <c:val>
            <c:numRef>
              <c:f>'Web 2.0'!$B$3:$D$3</c:f>
              <c:numCache>
                <c:formatCode>0%</c:formatCode>
                <c:ptCount val="3"/>
                <c:pt idx="0">
                  <c:v>0.87</c:v>
                </c:pt>
                <c:pt idx="1">
                  <c:v>1.0</c:v>
                </c:pt>
                <c:pt idx="2">
                  <c:v>1.0</c:v>
                </c:pt>
              </c:numCache>
            </c:numRef>
          </c:val>
        </c:ser>
        <c:axId val="701181544"/>
        <c:axId val="701088200"/>
      </c:barChart>
      <c:catAx>
        <c:axId val="701181544"/>
        <c:scaling>
          <c:orientation val="minMax"/>
        </c:scaling>
        <c:axPos val="b"/>
        <c:tickLblPos val="nextTo"/>
        <c:crossAx val="701088200"/>
        <c:crosses val="autoZero"/>
        <c:auto val="1"/>
        <c:lblAlgn val="ctr"/>
        <c:lblOffset val="100"/>
      </c:catAx>
      <c:valAx>
        <c:axId val="701088200"/>
        <c:scaling>
          <c:orientation val="minMax"/>
          <c:max val="1.0"/>
        </c:scaling>
        <c:axPos val="l"/>
        <c:majorGridlines/>
        <c:numFmt formatCode="0%" sourceLinked="1"/>
        <c:tickLblPos val="nextTo"/>
        <c:crossAx val="701181544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18"/>
  <c:chart>
    <c:plotArea>
      <c:layout/>
      <c:barChart>
        <c:barDir val="col"/>
        <c:grouping val="clustered"/>
        <c:ser>
          <c:idx val="0"/>
          <c:order val="0"/>
          <c:tx>
            <c:strRef>
              <c:f>'Web 2.0 comparison'!$A$2</c:f>
              <c:strCache>
                <c:ptCount val="1"/>
                <c:pt idx="0">
                  <c:v>Comparison Teachers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elete val="1"/>
          </c:dLbls>
          <c:cat>
            <c:strRef>
              <c:f>'Web 2.0 comparison'!$B$1:$D$1</c:f>
              <c:strCache>
                <c:ptCount val="3"/>
                <c:pt idx="0">
                  <c:v>Web 2.0</c:v>
                </c:pt>
                <c:pt idx="1">
                  <c:v>Wikis</c:v>
                </c:pt>
                <c:pt idx="2">
                  <c:v>Online discussion</c:v>
                </c:pt>
              </c:strCache>
            </c:strRef>
          </c:cat>
          <c:val>
            <c:numRef>
              <c:f>'Web 2.0 comparison'!$B$2:$D$2</c:f>
              <c:numCache>
                <c:formatCode>0%</c:formatCode>
                <c:ptCount val="3"/>
                <c:pt idx="0">
                  <c:v>0.17</c:v>
                </c:pt>
                <c:pt idx="1">
                  <c:v>0.33</c:v>
                </c:pt>
                <c:pt idx="2">
                  <c:v>0.5</c:v>
                </c:pt>
              </c:numCache>
            </c:numRef>
          </c:val>
        </c:ser>
        <c:ser>
          <c:idx val="1"/>
          <c:order val="1"/>
          <c:tx>
            <c:strRef>
              <c:f>'Web 2.0 comparison'!$A$3</c:f>
              <c:strCache>
                <c:ptCount val="1"/>
                <c:pt idx="0">
                  <c:v>Earth Science Participants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elete val="1"/>
          </c:dLbls>
          <c:cat>
            <c:strRef>
              <c:f>'Web 2.0 comparison'!$B$1:$D$1</c:f>
              <c:strCache>
                <c:ptCount val="3"/>
                <c:pt idx="0">
                  <c:v>Web 2.0</c:v>
                </c:pt>
                <c:pt idx="1">
                  <c:v>Wikis</c:v>
                </c:pt>
                <c:pt idx="2">
                  <c:v>Online discussion</c:v>
                </c:pt>
              </c:strCache>
            </c:strRef>
          </c:cat>
          <c:val>
            <c:numRef>
              <c:f>'Web 2.0 comparison'!$B$3:$D$3</c:f>
              <c:numCache>
                <c:formatCode>0%</c:formatCode>
                <c:ptCount val="3"/>
                <c:pt idx="0">
                  <c:v>0.87</c:v>
                </c:pt>
                <c:pt idx="1">
                  <c:v>1.0</c:v>
                </c:pt>
                <c:pt idx="2">
                  <c:v>1.0</c:v>
                </c:pt>
              </c:numCache>
            </c:numRef>
          </c:val>
        </c:ser>
        <c:axId val="97704424"/>
        <c:axId val="97693544"/>
      </c:barChart>
      <c:catAx>
        <c:axId val="97704424"/>
        <c:scaling>
          <c:orientation val="minMax"/>
        </c:scaling>
        <c:axPos val="b"/>
        <c:tickLblPos val="nextTo"/>
        <c:crossAx val="97693544"/>
        <c:crosses val="autoZero"/>
        <c:auto val="1"/>
        <c:lblAlgn val="ctr"/>
        <c:lblOffset val="100"/>
      </c:catAx>
      <c:valAx>
        <c:axId val="97693544"/>
        <c:scaling>
          <c:orientation val="minMax"/>
          <c:max val="1.0"/>
        </c:scaling>
        <c:axPos val="l"/>
        <c:majorGridlines/>
        <c:numFmt formatCode="0%" sourceLinked="1"/>
        <c:tickLblPos val="nextTo"/>
        <c:crossAx val="97704424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18"/>
  <c:chart>
    <c:plotArea>
      <c:layout/>
      <c:barChart>
        <c:barDir val="col"/>
        <c:grouping val="clustered"/>
        <c:ser>
          <c:idx val="0"/>
          <c:order val="0"/>
          <c:tx>
            <c:strRef>
              <c:f>Lessons!$A$2</c:f>
              <c:strCache>
                <c:ptCount val="1"/>
                <c:pt idx="0">
                  <c:v>Pre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elete val="1"/>
          </c:dLbls>
          <c:cat>
            <c:strRef>
              <c:f>Lessons!$B$1:$D$1</c:f>
              <c:strCache>
                <c:ptCount val="3"/>
                <c:pt idx="0">
                  <c:v>Designing lessons that integrate technology</c:v>
                </c:pt>
                <c:pt idx="1">
                  <c:v>Implement lessons to support student learning</c:v>
                </c:pt>
                <c:pt idx="2">
                  <c:v>Assess student learning</c:v>
                </c:pt>
              </c:strCache>
            </c:strRef>
          </c:cat>
          <c:val>
            <c:numRef>
              <c:f>Lessons!$B$2:$D$2</c:f>
              <c:numCache>
                <c:formatCode>0%</c:formatCode>
                <c:ptCount val="3"/>
                <c:pt idx="0">
                  <c:v>0.41</c:v>
                </c:pt>
                <c:pt idx="1">
                  <c:v>0.39</c:v>
                </c:pt>
                <c:pt idx="2">
                  <c:v>0.43</c:v>
                </c:pt>
              </c:numCache>
            </c:numRef>
          </c:val>
        </c:ser>
        <c:ser>
          <c:idx val="1"/>
          <c:order val="1"/>
          <c:tx>
            <c:strRef>
              <c:f>Lessons!$A$3</c:f>
              <c:strCache>
                <c:ptCount val="1"/>
                <c:pt idx="0">
                  <c:v>Post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elete val="1"/>
          </c:dLbls>
          <c:cat>
            <c:strRef>
              <c:f>Lessons!$B$1:$D$1</c:f>
              <c:strCache>
                <c:ptCount val="3"/>
                <c:pt idx="0">
                  <c:v>Designing lessons that integrate technology</c:v>
                </c:pt>
                <c:pt idx="1">
                  <c:v>Implement lessons to support student learning</c:v>
                </c:pt>
                <c:pt idx="2">
                  <c:v>Assess student learning</c:v>
                </c:pt>
              </c:strCache>
            </c:strRef>
          </c:cat>
          <c:val>
            <c:numRef>
              <c:f>Lessons!$B$3:$D$3</c:f>
              <c:numCache>
                <c:formatCode>0%</c:formatCode>
                <c:ptCount val="3"/>
                <c:pt idx="0">
                  <c:v>0.93</c:v>
                </c:pt>
                <c:pt idx="1">
                  <c:v>0.86</c:v>
                </c:pt>
                <c:pt idx="2">
                  <c:v>0.86</c:v>
                </c:pt>
              </c:numCache>
            </c:numRef>
          </c:val>
        </c:ser>
        <c:axId val="688255464"/>
        <c:axId val="688136264"/>
      </c:barChart>
      <c:catAx>
        <c:axId val="688255464"/>
        <c:scaling>
          <c:orientation val="minMax"/>
        </c:scaling>
        <c:axPos val="b"/>
        <c:tickLblPos val="nextTo"/>
        <c:crossAx val="688136264"/>
        <c:crosses val="autoZero"/>
        <c:auto val="1"/>
        <c:lblAlgn val="ctr"/>
        <c:lblOffset val="100"/>
      </c:catAx>
      <c:valAx>
        <c:axId val="688136264"/>
        <c:scaling>
          <c:orientation val="minMax"/>
        </c:scaling>
        <c:axPos val="l"/>
        <c:majorGridlines/>
        <c:numFmt formatCode="0%" sourceLinked="1"/>
        <c:tickLblPos val="nextTo"/>
        <c:crossAx val="688255464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18"/>
  <c:chart>
    <c:plotArea>
      <c:layout/>
      <c:barChart>
        <c:barDir val="col"/>
        <c:grouping val="clustered"/>
        <c:ser>
          <c:idx val="0"/>
          <c:order val="0"/>
          <c:tx>
            <c:strRef>
              <c:f>Pedagogy!$A$2</c:f>
              <c:strCache>
                <c:ptCount val="1"/>
                <c:pt idx="0">
                  <c:v>Pre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Lbl>
              <c:idx val="3"/>
              <c:layout/>
              <c:dLblPos val="outEnd"/>
              <c:showVal val="1"/>
            </c:dLbl>
            <c:dLbl>
              <c:idx val="4"/>
              <c:layout/>
              <c:dLblPos val="outEnd"/>
              <c:showVal val="1"/>
            </c:dLbl>
            <c:delete val="1"/>
          </c:dLbls>
          <c:cat>
            <c:strRef>
              <c:f>Pedagogy!$B$1:$F$1</c:f>
              <c:strCache>
                <c:ptCount val="5"/>
                <c:pt idx="0">
                  <c:v>Hands on Labs</c:v>
                </c:pt>
                <c:pt idx="1">
                  <c:v>Inquiry Based Approaches</c:v>
                </c:pt>
                <c:pt idx="2">
                  <c:v>Student Driven</c:v>
                </c:pt>
                <c:pt idx="3">
                  <c:v>Online Info Sharing</c:v>
                </c:pt>
                <c:pt idx="4">
                  <c:v>Implement Online Lesson</c:v>
                </c:pt>
              </c:strCache>
            </c:strRef>
          </c:cat>
          <c:val>
            <c:numRef>
              <c:f>Pedagogy!$B$2:$F$2</c:f>
              <c:numCache>
                <c:formatCode>0%</c:formatCode>
                <c:ptCount val="5"/>
                <c:pt idx="0">
                  <c:v>0.36</c:v>
                </c:pt>
                <c:pt idx="1">
                  <c:v>0.35</c:v>
                </c:pt>
                <c:pt idx="2">
                  <c:v>0.56</c:v>
                </c:pt>
                <c:pt idx="3">
                  <c:v>0.04</c:v>
                </c:pt>
                <c:pt idx="4">
                  <c:v>0.0</c:v>
                </c:pt>
              </c:numCache>
            </c:numRef>
          </c:val>
        </c:ser>
        <c:ser>
          <c:idx val="1"/>
          <c:order val="1"/>
          <c:tx>
            <c:strRef>
              <c:f>Pedagogy!$A$3</c:f>
              <c:strCache>
                <c:ptCount val="1"/>
                <c:pt idx="0">
                  <c:v>Post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Lbl>
              <c:idx val="3"/>
              <c:layout/>
              <c:dLblPos val="outEnd"/>
              <c:showVal val="1"/>
            </c:dLbl>
            <c:dLbl>
              <c:idx val="4"/>
              <c:layout/>
              <c:dLblPos val="outEnd"/>
              <c:showVal val="1"/>
            </c:dLbl>
            <c:delete val="1"/>
          </c:dLbls>
          <c:cat>
            <c:strRef>
              <c:f>Pedagogy!$B$1:$F$1</c:f>
              <c:strCache>
                <c:ptCount val="5"/>
                <c:pt idx="0">
                  <c:v>Hands on Labs</c:v>
                </c:pt>
                <c:pt idx="1">
                  <c:v>Inquiry Based Approaches</c:v>
                </c:pt>
                <c:pt idx="2">
                  <c:v>Student Driven</c:v>
                </c:pt>
                <c:pt idx="3">
                  <c:v>Online Info Sharing</c:v>
                </c:pt>
                <c:pt idx="4">
                  <c:v>Implement Online Lesson</c:v>
                </c:pt>
              </c:strCache>
            </c:strRef>
          </c:cat>
          <c:val>
            <c:numRef>
              <c:f>Pedagogy!$B$3:$F$3</c:f>
              <c:numCache>
                <c:formatCode>0%</c:formatCode>
                <c:ptCount val="5"/>
                <c:pt idx="0">
                  <c:v>0.53</c:v>
                </c:pt>
                <c:pt idx="1">
                  <c:v>0.73</c:v>
                </c:pt>
                <c:pt idx="2">
                  <c:v>0.67</c:v>
                </c:pt>
                <c:pt idx="3">
                  <c:v>0.067</c:v>
                </c:pt>
                <c:pt idx="4">
                  <c:v>0.067</c:v>
                </c:pt>
              </c:numCache>
            </c:numRef>
          </c:val>
        </c:ser>
        <c:axId val="541473432"/>
        <c:axId val="541533384"/>
      </c:barChart>
      <c:catAx>
        <c:axId val="541473432"/>
        <c:scaling>
          <c:orientation val="minMax"/>
        </c:scaling>
        <c:axPos val="b"/>
        <c:tickLblPos val="nextTo"/>
        <c:crossAx val="541533384"/>
        <c:crosses val="autoZero"/>
        <c:auto val="1"/>
        <c:lblAlgn val="ctr"/>
        <c:lblOffset val="100"/>
      </c:catAx>
      <c:valAx>
        <c:axId val="541533384"/>
        <c:scaling>
          <c:orientation val="minMax"/>
        </c:scaling>
        <c:axPos val="l"/>
        <c:majorGridlines/>
        <c:numFmt formatCode="0%" sourceLinked="1"/>
        <c:tickLblPos val="nextTo"/>
        <c:crossAx val="541473432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18"/>
  <c:chart>
    <c:plotArea>
      <c:layout/>
      <c:barChart>
        <c:barDir val="col"/>
        <c:grouping val="clustered"/>
        <c:ser>
          <c:idx val="0"/>
          <c:order val="0"/>
          <c:tx>
            <c:strRef>
              <c:f>Pedagogy!$A$2</c:f>
              <c:strCache>
                <c:ptCount val="1"/>
                <c:pt idx="0">
                  <c:v>Pre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Lbl>
              <c:idx val="3"/>
              <c:layout/>
              <c:dLblPos val="outEnd"/>
              <c:showVal val="1"/>
            </c:dLbl>
            <c:dLbl>
              <c:idx val="4"/>
              <c:layout/>
              <c:dLblPos val="outEnd"/>
              <c:showVal val="1"/>
            </c:dLbl>
            <c:delete val="1"/>
          </c:dLbls>
          <c:cat>
            <c:strRef>
              <c:f>Pedagogy!$B$1:$F$1</c:f>
              <c:strCache>
                <c:ptCount val="5"/>
                <c:pt idx="0">
                  <c:v>Hands on Labs</c:v>
                </c:pt>
                <c:pt idx="1">
                  <c:v>Inquiry Based Approaches</c:v>
                </c:pt>
                <c:pt idx="2">
                  <c:v>Student Driven</c:v>
                </c:pt>
                <c:pt idx="3">
                  <c:v>Online Info Sharing</c:v>
                </c:pt>
                <c:pt idx="4">
                  <c:v>Implement Online Lesson</c:v>
                </c:pt>
              </c:strCache>
            </c:strRef>
          </c:cat>
          <c:val>
            <c:numRef>
              <c:f>Pedagogy!$B$2:$F$2</c:f>
              <c:numCache>
                <c:formatCode>0%</c:formatCode>
                <c:ptCount val="5"/>
                <c:pt idx="0">
                  <c:v>0.36</c:v>
                </c:pt>
                <c:pt idx="1">
                  <c:v>0.35</c:v>
                </c:pt>
                <c:pt idx="2">
                  <c:v>0.56</c:v>
                </c:pt>
                <c:pt idx="3">
                  <c:v>0.04</c:v>
                </c:pt>
                <c:pt idx="4">
                  <c:v>0.0</c:v>
                </c:pt>
              </c:numCache>
            </c:numRef>
          </c:val>
        </c:ser>
        <c:ser>
          <c:idx val="1"/>
          <c:order val="1"/>
          <c:tx>
            <c:strRef>
              <c:f>Pedagogy!$A$3</c:f>
              <c:strCache>
                <c:ptCount val="1"/>
                <c:pt idx="0">
                  <c:v>Post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Lbl>
              <c:idx val="3"/>
              <c:layout/>
              <c:dLblPos val="outEnd"/>
              <c:showVal val="1"/>
            </c:dLbl>
            <c:dLbl>
              <c:idx val="4"/>
              <c:layout/>
              <c:dLblPos val="outEnd"/>
              <c:showVal val="1"/>
            </c:dLbl>
            <c:delete val="1"/>
          </c:dLbls>
          <c:cat>
            <c:strRef>
              <c:f>Pedagogy!$B$1:$F$1</c:f>
              <c:strCache>
                <c:ptCount val="5"/>
                <c:pt idx="0">
                  <c:v>Hands on Labs</c:v>
                </c:pt>
                <c:pt idx="1">
                  <c:v>Inquiry Based Approaches</c:v>
                </c:pt>
                <c:pt idx="2">
                  <c:v>Student Driven</c:v>
                </c:pt>
                <c:pt idx="3">
                  <c:v>Online Info Sharing</c:v>
                </c:pt>
                <c:pt idx="4">
                  <c:v>Implement Online Lesson</c:v>
                </c:pt>
              </c:strCache>
            </c:strRef>
          </c:cat>
          <c:val>
            <c:numRef>
              <c:f>Pedagogy!$B$3:$F$3</c:f>
              <c:numCache>
                <c:formatCode>0%</c:formatCode>
                <c:ptCount val="5"/>
                <c:pt idx="0">
                  <c:v>0.53</c:v>
                </c:pt>
                <c:pt idx="1">
                  <c:v>0.73</c:v>
                </c:pt>
                <c:pt idx="2">
                  <c:v>0.67</c:v>
                </c:pt>
                <c:pt idx="3">
                  <c:v>0.067</c:v>
                </c:pt>
                <c:pt idx="4">
                  <c:v>0.067</c:v>
                </c:pt>
              </c:numCache>
            </c:numRef>
          </c:val>
        </c:ser>
        <c:axId val="676036264"/>
        <c:axId val="542506024"/>
      </c:barChart>
      <c:catAx>
        <c:axId val="676036264"/>
        <c:scaling>
          <c:orientation val="minMax"/>
        </c:scaling>
        <c:axPos val="b"/>
        <c:tickLblPos val="nextTo"/>
        <c:crossAx val="542506024"/>
        <c:crosses val="autoZero"/>
        <c:auto val="1"/>
        <c:lblAlgn val="ctr"/>
        <c:lblOffset val="100"/>
      </c:catAx>
      <c:valAx>
        <c:axId val="542506024"/>
        <c:scaling>
          <c:orientation val="minMax"/>
        </c:scaling>
        <c:axPos val="l"/>
        <c:majorGridlines/>
        <c:numFmt formatCode="0%" sourceLinked="1"/>
        <c:tickLblPos val="nextTo"/>
        <c:crossAx val="676036264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18"/>
  <c:chart>
    <c:plotArea>
      <c:layout/>
      <c:barChart>
        <c:barDir val="col"/>
        <c:grouping val="clustered"/>
        <c:ser>
          <c:idx val="0"/>
          <c:order val="0"/>
          <c:tx>
            <c:strRef>
              <c:f>'Pedagogy wtih Comparison'!$A$2</c:f>
              <c:strCache>
                <c:ptCount val="1"/>
                <c:pt idx="0">
                  <c:v>Comparison 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Lbl>
              <c:idx val="3"/>
              <c:layout/>
              <c:dLblPos val="outEnd"/>
              <c:showVal val="1"/>
            </c:dLbl>
            <c:dLbl>
              <c:idx val="4"/>
              <c:layout/>
              <c:dLblPos val="outEnd"/>
              <c:showVal val="1"/>
            </c:dLbl>
            <c:delete val="1"/>
          </c:dLbls>
          <c:cat>
            <c:strRef>
              <c:f>'Pedagogy wtih Comparison'!$B$1:$F$1</c:f>
              <c:strCache>
                <c:ptCount val="5"/>
                <c:pt idx="0">
                  <c:v>Hands on Labs</c:v>
                </c:pt>
                <c:pt idx="1">
                  <c:v>Inquiry Based Approaches</c:v>
                </c:pt>
                <c:pt idx="2">
                  <c:v>Student Driven</c:v>
                </c:pt>
                <c:pt idx="3">
                  <c:v>Online Info Sharing</c:v>
                </c:pt>
                <c:pt idx="4">
                  <c:v>Implement Online Lesson</c:v>
                </c:pt>
              </c:strCache>
            </c:strRef>
          </c:cat>
          <c:val>
            <c:numRef>
              <c:f>'Pedagogy wtih Comparison'!$B$2:$F$2</c:f>
              <c:numCache>
                <c:formatCode>0%</c:formatCode>
                <c:ptCount val="5"/>
                <c:pt idx="0">
                  <c:v>0.17</c:v>
                </c:pt>
                <c:pt idx="1">
                  <c:v>0.17</c:v>
                </c:pt>
                <c:pt idx="2">
                  <c:v>0.17</c:v>
                </c:pt>
                <c:pt idx="3">
                  <c:v>0.0</c:v>
                </c:pt>
                <c:pt idx="4">
                  <c:v>0.0</c:v>
                </c:pt>
              </c:numCache>
            </c:numRef>
          </c:val>
        </c:ser>
        <c:ser>
          <c:idx val="1"/>
          <c:order val="1"/>
          <c:tx>
            <c:strRef>
              <c:f>'Pedagogy wtih Comparison'!$A$3</c:f>
              <c:strCache>
                <c:ptCount val="1"/>
                <c:pt idx="0">
                  <c:v>Earth Science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Lbl>
              <c:idx val="3"/>
              <c:layout/>
              <c:dLblPos val="outEnd"/>
              <c:showVal val="1"/>
            </c:dLbl>
            <c:dLbl>
              <c:idx val="4"/>
              <c:layout/>
              <c:dLblPos val="outEnd"/>
              <c:showVal val="1"/>
            </c:dLbl>
            <c:delete val="1"/>
          </c:dLbls>
          <c:cat>
            <c:strRef>
              <c:f>'Pedagogy wtih Comparison'!$B$1:$F$1</c:f>
              <c:strCache>
                <c:ptCount val="5"/>
                <c:pt idx="0">
                  <c:v>Hands on Labs</c:v>
                </c:pt>
                <c:pt idx="1">
                  <c:v>Inquiry Based Approaches</c:v>
                </c:pt>
                <c:pt idx="2">
                  <c:v>Student Driven</c:v>
                </c:pt>
                <c:pt idx="3">
                  <c:v>Online Info Sharing</c:v>
                </c:pt>
                <c:pt idx="4">
                  <c:v>Implement Online Lesson</c:v>
                </c:pt>
              </c:strCache>
            </c:strRef>
          </c:cat>
          <c:val>
            <c:numRef>
              <c:f>'Pedagogy wtih Comparison'!$B$3:$F$3</c:f>
              <c:numCache>
                <c:formatCode>0%</c:formatCode>
                <c:ptCount val="5"/>
                <c:pt idx="0">
                  <c:v>0.53</c:v>
                </c:pt>
                <c:pt idx="1">
                  <c:v>0.73</c:v>
                </c:pt>
                <c:pt idx="2">
                  <c:v>0.67</c:v>
                </c:pt>
                <c:pt idx="3">
                  <c:v>0.067</c:v>
                </c:pt>
                <c:pt idx="4">
                  <c:v>0.067</c:v>
                </c:pt>
              </c:numCache>
            </c:numRef>
          </c:val>
        </c:ser>
        <c:axId val="543140680"/>
        <c:axId val="606946488"/>
      </c:barChart>
      <c:catAx>
        <c:axId val="543140680"/>
        <c:scaling>
          <c:orientation val="minMax"/>
        </c:scaling>
        <c:axPos val="b"/>
        <c:tickLblPos val="nextTo"/>
        <c:crossAx val="606946488"/>
        <c:crosses val="autoZero"/>
        <c:auto val="1"/>
        <c:lblAlgn val="ctr"/>
        <c:lblOffset val="100"/>
      </c:catAx>
      <c:valAx>
        <c:axId val="606946488"/>
        <c:scaling>
          <c:orientation val="minMax"/>
        </c:scaling>
        <c:axPos val="l"/>
        <c:majorGridlines/>
        <c:numFmt formatCode="0%" sourceLinked="1"/>
        <c:tickLblPos val="nextTo"/>
        <c:crossAx val="543140680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18"/>
  <c:chart>
    <c:plotArea>
      <c:layout/>
      <c:barChart>
        <c:barDir val="col"/>
        <c:grouping val="clustered"/>
        <c:ser>
          <c:idx val="0"/>
          <c:order val="0"/>
          <c:tx>
            <c:strRef>
              <c:f>'Teaching Science'!$B$3</c:f>
              <c:strCache>
                <c:ptCount val="1"/>
                <c:pt idx="0">
                  <c:v>Pre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Lbl>
              <c:idx val="3"/>
              <c:layout/>
              <c:dLblPos val="outEnd"/>
              <c:showVal val="1"/>
            </c:dLbl>
            <c:delete val="1"/>
          </c:dLbls>
          <c:cat>
            <c:strRef>
              <c:f>'Teaching Science'!$C$2:$F$2</c:f>
              <c:strCache>
                <c:ptCount val="4"/>
                <c:pt idx="0">
                  <c:v>Labs</c:v>
                </c:pt>
                <c:pt idx="1">
                  <c:v>Inquiry Based Approaches</c:v>
                </c:pt>
                <c:pt idx="2">
                  <c:v>Student Driven</c:v>
                </c:pt>
                <c:pt idx="3">
                  <c:v>Online Info Sharing</c:v>
                </c:pt>
              </c:strCache>
            </c:strRef>
          </c:cat>
          <c:val>
            <c:numRef>
              <c:f>'Teaching Science'!$C$3:$F$3</c:f>
              <c:numCache>
                <c:formatCode>0%</c:formatCode>
                <c:ptCount val="4"/>
                <c:pt idx="0">
                  <c:v>0.8</c:v>
                </c:pt>
                <c:pt idx="1">
                  <c:v>0.77</c:v>
                </c:pt>
                <c:pt idx="2">
                  <c:v>0.72</c:v>
                </c:pt>
                <c:pt idx="3">
                  <c:v>0.2</c:v>
                </c:pt>
              </c:numCache>
            </c:numRef>
          </c:val>
        </c:ser>
        <c:ser>
          <c:idx val="1"/>
          <c:order val="1"/>
          <c:tx>
            <c:strRef>
              <c:f>'Teaching Science'!$B$4</c:f>
              <c:strCache>
                <c:ptCount val="1"/>
                <c:pt idx="0">
                  <c:v>Post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Lbl>
              <c:idx val="2"/>
              <c:layout/>
              <c:dLblPos val="outEnd"/>
              <c:showVal val="1"/>
            </c:dLbl>
            <c:dLbl>
              <c:idx val="3"/>
              <c:layout/>
              <c:dLblPos val="outEnd"/>
              <c:showVal val="1"/>
            </c:dLbl>
            <c:delete val="1"/>
          </c:dLbls>
          <c:cat>
            <c:strRef>
              <c:f>'Teaching Science'!$C$2:$F$2</c:f>
              <c:strCache>
                <c:ptCount val="4"/>
                <c:pt idx="0">
                  <c:v>Labs</c:v>
                </c:pt>
                <c:pt idx="1">
                  <c:v>Inquiry Based Approaches</c:v>
                </c:pt>
                <c:pt idx="2">
                  <c:v>Student Driven</c:v>
                </c:pt>
                <c:pt idx="3">
                  <c:v>Online Info Sharing</c:v>
                </c:pt>
              </c:strCache>
            </c:strRef>
          </c:cat>
          <c:val>
            <c:numRef>
              <c:f>'Teaching Science'!$C$4:$F$4</c:f>
              <c:numCache>
                <c:formatCode>0%</c:formatCode>
                <c:ptCount val="4"/>
                <c:pt idx="0">
                  <c:v>0.93</c:v>
                </c:pt>
                <c:pt idx="1">
                  <c:v>0.88</c:v>
                </c:pt>
                <c:pt idx="2">
                  <c:v>0.8</c:v>
                </c:pt>
                <c:pt idx="3">
                  <c:v>0.6</c:v>
                </c:pt>
              </c:numCache>
            </c:numRef>
          </c:val>
        </c:ser>
        <c:axId val="701109912"/>
        <c:axId val="701418600"/>
      </c:barChart>
      <c:catAx>
        <c:axId val="701109912"/>
        <c:scaling>
          <c:orientation val="minMax"/>
        </c:scaling>
        <c:axPos val="b"/>
        <c:tickLblPos val="nextTo"/>
        <c:crossAx val="701418600"/>
        <c:crosses val="autoZero"/>
        <c:auto val="1"/>
        <c:lblAlgn val="ctr"/>
        <c:lblOffset val="100"/>
      </c:catAx>
      <c:valAx>
        <c:axId val="701418600"/>
        <c:scaling>
          <c:orientation val="minMax"/>
        </c:scaling>
        <c:axPos val="l"/>
        <c:majorGridlines/>
        <c:numFmt formatCode="0%" sourceLinked="1"/>
        <c:tickLblPos val="nextTo"/>
        <c:crossAx val="701109912"/>
        <c:crosses val="autoZero"/>
        <c:crossBetween val="between"/>
      </c:valAx>
    </c:plotArea>
    <c:legend>
      <c:legendPos val="r"/>
      <c:layout/>
    </c:legend>
    <c:plotVisOnly val="1"/>
  </c:chart>
  <c:externalData r:id="rId1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en-US"/>
  <c:style val="18"/>
  <c:chart>
    <c:title>
      <c:layout/>
    </c:title>
    <c:plotArea>
      <c:layout/>
      <c:barChart>
        <c:barDir val="col"/>
        <c:grouping val="clustered"/>
        <c:ser>
          <c:idx val="0"/>
          <c:order val="0"/>
          <c:tx>
            <c:strRef>
              <c:f>'[Earth Science Call Back.v1.xlsx]Graphic 4'!$B$1</c:f>
              <c:strCache>
                <c:ptCount val="1"/>
                <c:pt idx="0">
                  <c:v>Earth Science</c:v>
                </c:pt>
              </c:strCache>
            </c:strRef>
          </c:tx>
          <c:dLbls>
            <c:dLbl>
              <c:idx val="0"/>
              <c:layout/>
              <c:dLblPos val="outEnd"/>
              <c:showVal val="1"/>
            </c:dLbl>
            <c:dLbl>
              <c:idx val="1"/>
              <c:layout/>
              <c:dLblPos val="outEnd"/>
              <c:showVal val="1"/>
            </c:dLbl>
            <c:delete val="1"/>
          </c:dLbls>
          <c:errBars>
            <c:errBarType val="both"/>
            <c:errValType val="stdErr"/>
            <c:noEndCap val="1"/>
          </c:errBars>
          <c:cat>
            <c:strRef>
              <c:f>'[Earth Science Call Back.v1.xlsx]Graphic 4'!$A$2:$A$3</c:f>
              <c:strCache>
                <c:ptCount val="2"/>
                <c:pt idx="0">
                  <c:v>Pre Assessment</c:v>
                </c:pt>
                <c:pt idx="1">
                  <c:v>Post Assessment</c:v>
                </c:pt>
              </c:strCache>
            </c:strRef>
          </c:cat>
          <c:val>
            <c:numRef>
              <c:f>'[Earth Science Call Back.v1.xlsx]Graphic 4'!$B$2:$B$3</c:f>
              <c:numCache>
                <c:formatCode>General</c:formatCode>
                <c:ptCount val="2"/>
                <c:pt idx="0">
                  <c:v>23.54</c:v>
                </c:pt>
                <c:pt idx="1">
                  <c:v>27.5</c:v>
                </c:pt>
              </c:numCache>
            </c:numRef>
          </c:val>
        </c:ser>
        <c:axId val="700744504"/>
        <c:axId val="72664968"/>
      </c:barChart>
      <c:catAx>
        <c:axId val="700744504"/>
        <c:scaling>
          <c:orientation val="minMax"/>
        </c:scaling>
        <c:axPos val="b"/>
        <c:tickLblPos val="nextTo"/>
        <c:crossAx val="72664968"/>
        <c:crosses val="autoZero"/>
        <c:auto val="1"/>
        <c:lblAlgn val="ctr"/>
        <c:lblOffset val="100"/>
      </c:catAx>
      <c:valAx>
        <c:axId val="72664968"/>
        <c:scaling>
          <c:orientation val="minMax"/>
        </c:scaling>
        <c:axPos val="l"/>
        <c:majorGridlines/>
        <c:numFmt formatCode="General" sourceLinked="1"/>
        <c:tickLblPos val="nextTo"/>
        <c:crossAx val="700744504"/>
        <c:crosses val="autoZero"/>
        <c:crossBetween val="between"/>
      </c:valAx>
    </c:plotArea>
    <c:plotVisOnly val="1"/>
  </c:chart>
  <c:externalData r:id="rId1"/>
</c:chartSpace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44702DF-CBC1-864A-BD8B-BE2922799945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1586A5-D3EE-E541-A1B2-F1D196FEEE85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10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_rels/notesSlide1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3.xml"/></Relationships>
</file>

<file path=ppt/notesSlides/_rels/notesSlide1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4.xml"/></Relationships>
</file>

<file path=ppt/notesSlides/_rels/notesSlide1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1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8.xml"/></Relationships>
</file>

<file path=ppt/notesSlides/_rels/notesSlide7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9.xml"/></Relationships>
</file>

<file path=ppt/notesSlides/_rels/notesSlide8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0.xml"/></Relationships>
</file>

<file path=ppt/notesSlides/_rels/notesSlide9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903E358E-E331-154D-AECE-09B3129451EA}" type="slidenum">
              <a:rPr lang="en-US"/>
              <a:pPr/>
              <a:t>2</a:t>
            </a:fld>
            <a:endParaRPr lang="en-US" dirty="0"/>
          </a:p>
        </p:txBody>
      </p:sp>
      <p:sp>
        <p:nvSpPr>
          <p:cNvPr id="18435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18436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12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13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14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15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16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3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4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6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7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8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9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10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4E9428B3-36D6-5D42-A0C6-609431138C0F}" type="slidenum">
              <a:rPr lang="en-US"/>
              <a:pPr/>
              <a:t>11</a:t>
            </a:fld>
            <a:endParaRPr lang="en-US" dirty="0"/>
          </a:p>
        </p:txBody>
      </p:sp>
      <p:sp>
        <p:nvSpPr>
          <p:cNvPr id="20483" name="Rectangle 2"/>
          <p:cNvSpPr>
            <a:spLocks noGrp="1" noRot="1" noChangeAspect="1" noChangeArrowheads="1"/>
          </p:cNvSpPr>
          <p:nvPr>
            <p:ph type="sldImg"/>
          </p:nvPr>
        </p:nvSpPr>
        <p:spPr>
          <a:solidFill>
            <a:srgbClr val="FFFFFF"/>
          </a:solidFill>
          <a:ln/>
        </p:spPr>
      </p:sp>
      <p:sp>
        <p:nvSpPr>
          <p:cNvPr id="20484" name="Rectangle 3"/>
          <p:cNvSpPr>
            <a:spLocks noGrp="1" noChangeArrowheads="1"/>
          </p:cNvSpPr>
          <p:nvPr>
            <p:ph type="body" idx="1"/>
          </p:nvPr>
        </p:nvSpPr>
        <p:spPr>
          <a:solidFill>
            <a:srgbClr val="FFFFFF"/>
          </a:solidFill>
          <a:ln>
            <a:solidFill>
              <a:srgbClr val="000000"/>
            </a:solidFill>
          </a:ln>
        </p:spPr>
        <p:txBody>
          <a:bodyPr/>
          <a:lstStyle/>
          <a:p>
            <a:pPr>
              <a:spcBef>
                <a:spcPct val="0"/>
              </a:spcBef>
            </a:pPr>
            <a:endParaRPr lang="en-US" sz="2400" dirty="0">
              <a:latin typeface="Arial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B7A21-A080-964E-B548-BDE93B53A8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B7A21-A080-964E-B548-BDE93B53A8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B7A21-A080-964E-B548-BDE93B53A8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02B71-8991-4516-A01E-F1A9ACD28BD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B7A21-A080-964E-B548-BDE93B53A8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B7A21-A080-964E-B548-BDE93B53A8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B7A21-A080-964E-B548-BDE93B53A8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B7A21-A080-964E-B548-BDE93B53A8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CB7A21-A080-964E-B548-BDE93B53A8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552406-7A66-264F-B29A-D7016AF373CA}" type="datetimeFigureOut">
              <a:rPr lang="en-US" smtClean="0"/>
              <a:pPr/>
              <a:t>6/12/12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CB7A21-A080-964E-B548-BDE93B53A81F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69" r:id="rId1"/>
    <p:sldLayoutId id="2147483870" r:id="rId2"/>
    <p:sldLayoutId id="2147483871" r:id="rId3"/>
    <p:sldLayoutId id="2147483872" r:id="rId4"/>
    <p:sldLayoutId id="2147483873" r:id="rId5"/>
    <p:sldLayoutId id="2147483874" r:id="rId6"/>
    <p:sldLayoutId id="2147483875" r:id="rId7"/>
    <p:sldLayoutId id="2147483876" r:id="rId8"/>
    <p:sldLayoutId id="2147483877" r:id="rId9"/>
    <p:sldLayoutId id="2147483878" r:id="rId10"/>
    <p:sldLayoutId id="214748387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8.xml"/><Relationship Id="rId3" Type="http://schemas.openxmlformats.org/officeDocument/2006/relationships/chart" Target="../charts/chart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9.xml"/><Relationship Id="rId3" Type="http://schemas.openxmlformats.org/officeDocument/2006/relationships/chart" Target="../charts/char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0.xml"/><Relationship Id="rId3" Type="http://schemas.openxmlformats.org/officeDocument/2006/relationships/chart" Target="../charts/char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1.xml"/><Relationship Id="rId3" Type="http://schemas.openxmlformats.org/officeDocument/2006/relationships/chart" Target="../charts/chart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4.xml"/><Relationship Id="rId3" Type="http://schemas.openxmlformats.org/officeDocument/2006/relationships/hyperlink" Target="mailto:dschilder@eval-inc.com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4.xml"/><Relationship Id="rId3" Type="http://schemas.openxmlformats.org/officeDocument/2006/relationships/chart" Target="../charts/char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5.xml"/><Relationship Id="rId3" Type="http://schemas.openxmlformats.org/officeDocument/2006/relationships/chart" Target="../charts/char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6.xml"/><Relationship Id="rId3" Type="http://schemas.openxmlformats.org/officeDocument/2006/relationships/chart" Target="../charts/char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7.xml"/><Relationship Id="rId3" Type="http://schemas.openxmlformats.org/officeDocument/2006/relationships/chart" Target="../charts/chart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chemeClr val="accent1"/>
                </a:solidFill>
              </a:rPr>
              <a:t>Local Evaluation Overview and Preliminary Findings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1"/>
                </a:solidFill>
              </a:rPr>
              <a:t>Diane Schilder, EdD</a:t>
            </a:r>
            <a:endParaRPr lang="en-US" dirty="0">
              <a:solidFill>
                <a:schemeClr val="accent1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/>
          </a:bodyPr>
          <a:lstStyle/>
          <a:p>
            <a:pPr eaLnBrk="1" hangingPunct="1"/>
            <a:r>
              <a:rPr lang="en-US" dirty="0" smtClean="0"/>
              <a:t> Pedagogical Techniques Changed</a:t>
            </a: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330532" y="1143000"/>
            <a:ext cx="7899068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graphicFrame>
        <p:nvGraphicFramePr>
          <p:cNvPr id="5" name="Chart 4"/>
          <p:cNvGraphicFramePr/>
          <p:nvPr/>
        </p:nvGraphicFramePr>
        <p:xfrm>
          <a:off x="1449622" y="2057400"/>
          <a:ext cx="5714626" cy="38569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 fontScale="90000"/>
          </a:bodyPr>
          <a:lstStyle/>
          <a:p>
            <a:pPr eaLnBrk="1" hangingPunct="1"/>
            <a:r>
              <a:rPr lang="en-US" dirty="0" smtClean="0"/>
              <a:t> Teachin</a:t>
            </a:r>
            <a:r>
              <a:rPr lang="en-US" dirty="0" smtClean="0"/>
              <a:t>g Strategies Different than Comparison Teachers</a:t>
            </a:r>
            <a:br>
              <a:rPr lang="en-US" dirty="0" smtClean="0"/>
            </a:b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330532" y="1143000"/>
            <a:ext cx="7899068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graphicFrame>
        <p:nvGraphicFramePr>
          <p:cNvPr id="5" name="Chart 4"/>
          <p:cNvGraphicFramePr/>
          <p:nvPr/>
        </p:nvGraphicFramePr>
        <p:xfrm>
          <a:off x="1162094" y="2057399"/>
          <a:ext cx="5695906" cy="374172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-1" y="274638"/>
            <a:ext cx="8577929" cy="1143000"/>
          </a:xfrm>
        </p:spPr>
        <p:txBody>
          <a:bodyPr anchorCtr="1">
            <a:normAutofit fontScale="90000"/>
          </a:bodyPr>
          <a:lstStyle/>
          <a:p>
            <a:pPr eaLnBrk="1" hangingPunct="1"/>
            <a:r>
              <a:rPr lang="en-US" dirty="0" smtClean="0"/>
              <a:t> </a:t>
            </a:r>
            <a:r>
              <a:rPr lang="en-US" dirty="0" smtClean="0"/>
              <a:t>Confidence Teaching Science Increased</a:t>
            </a: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330532" y="1143000"/>
            <a:ext cx="7899068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graphicFrame>
        <p:nvGraphicFramePr>
          <p:cNvPr id="5" name="Chart 4"/>
          <p:cNvGraphicFramePr/>
          <p:nvPr/>
        </p:nvGraphicFramePr>
        <p:xfrm>
          <a:off x="1449621" y="1417637"/>
          <a:ext cx="6361565" cy="433355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/>
          </a:bodyPr>
          <a:lstStyle/>
          <a:p>
            <a:pPr eaLnBrk="1" hangingPunct="1"/>
            <a:r>
              <a:rPr lang="en-US" dirty="0" smtClean="0"/>
              <a:t>  Content Knowledge Increased</a:t>
            </a: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577254" y="1143000"/>
            <a:ext cx="7391400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graphicFrame>
        <p:nvGraphicFramePr>
          <p:cNvPr id="6" name="Chart 5"/>
          <p:cNvGraphicFramePr/>
          <p:nvPr/>
        </p:nvGraphicFramePr>
        <p:xfrm>
          <a:off x="2286000" y="2057400"/>
          <a:ext cx="457200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/>
          </a:bodyPr>
          <a:lstStyle/>
          <a:p>
            <a:pPr eaLnBrk="1" hangingPunct="1"/>
            <a:r>
              <a:rPr lang="en-US" dirty="0" smtClean="0"/>
              <a:t>Positive Impact Reported</a:t>
            </a: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699268" y="1295400"/>
            <a:ext cx="8444732" cy="5257800"/>
          </a:xfrm>
        </p:spPr>
        <p:txBody>
          <a:bodyPr>
            <a:normAutofit/>
          </a:bodyPr>
          <a:lstStyle/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Increase in</a:t>
            </a:r>
            <a:r>
              <a:rPr lang="en-US" sz="2000" dirty="0" smtClean="0">
                <a:solidFill>
                  <a:srgbClr val="030303"/>
                </a:solidFill>
              </a:rPr>
              <a:t> content </a:t>
            </a:r>
            <a:r>
              <a:rPr lang="en-US" sz="2000" dirty="0" smtClean="0">
                <a:solidFill>
                  <a:srgbClr val="030303"/>
                </a:solidFill>
              </a:rPr>
              <a:t>knowledge</a:t>
            </a:r>
            <a:endParaRPr lang="en-US" sz="2000" dirty="0" smtClean="0">
              <a:solidFill>
                <a:srgbClr val="030303"/>
              </a:solidFill>
            </a:endParaRPr>
          </a:p>
          <a:p>
            <a:pPr marL="908050" lvl="2" indent="-274638">
              <a:lnSpc>
                <a:spcPct val="90000"/>
              </a:lnSpc>
              <a:buNone/>
            </a:pPr>
            <a:r>
              <a:rPr lang="en-US" sz="1600" i="1" dirty="0" smtClean="0"/>
              <a:t>The single most important concept that I learned was how to think about what is happening at the molecular level when we observe macroscopic phenomena</a:t>
            </a:r>
            <a:r>
              <a:rPr lang="en-US" sz="1600" i="1" dirty="0" smtClean="0"/>
              <a:t>.</a:t>
            </a:r>
          </a:p>
          <a:p>
            <a:pPr marL="908050" lvl="2" indent="-274638">
              <a:lnSpc>
                <a:spcPct val="90000"/>
              </a:lnSpc>
              <a:buNone/>
            </a:pPr>
            <a:r>
              <a:rPr lang="en-US" sz="1600" i="1" dirty="0" smtClean="0"/>
              <a:t>I have strengthened my understanding of the greenhouse effect and the water cycle to how it more deeply relates and affects climate.</a:t>
            </a:r>
            <a:endParaRPr lang="en-US" sz="1600" i="1" dirty="0" smtClean="0"/>
          </a:p>
          <a:p>
            <a:pPr marL="908050" lvl="2" indent="-274638">
              <a:lnSpc>
                <a:spcPct val="90000"/>
              </a:lnSpc>
              <a:buNone/>
            </a:pPr>
            <a:endParaRPr lang="en-US" sz="1600" i="1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Increase in knowledge of Web </a:t>
            </a:r>
            <a:r>
              <a:rPr lang="en-US" sz="2000" dirty="0" smtClean="0">
                <a:solidFill>
                  <a:srgbClr val="030303"/>
                </a:solidFill>
              </a:rPr>
              <a:t>2.0</a:t>
            </a:r>
          </a:p>
          <a:p>
            <a:pPr marL="508000" lvl="1" indent="-274638">
              <a:lnSpc>
                <a:spcPct val="90000"/>
              </a:lnSpc>
              <a:buNone/>
            </a:pPr>
            <a:r>
              <a:rPr lang="en-US" sz="2000" dirty="0" smtClean="0"/>
              <a:t>	</a:t>
            </a:r>
            <a:r>
              <a:rPr lang="en-US" sz="2000" i="1" dirty="0" smtClean="0"/>
              <a:t>I </a:t>
            </a:r>
            <a:r>
              <a:rPr lang="en-US" sz="2000" i="1" dirty="0" smtClean="0"/>
              <a:t>have been able to integrate technology using </a:t>
            </a:r>
            <a:r>
              <a:rPr lang="en-US" sz="2000" i="1" dirty="0" smtClean="0"/>
              <a:t>Glogster</a:t>
            </a:r>
            <a:r>
              <a:rPr lang="en-US" sz="2000" i="1" dirty="0" smtClean="0"/>
              <a:t>, </a:t>
            </a:r>
            <a:r>
              <a:rPr lang="en-US" sz="2000" i="1" dirty="0" smtClean="0"/>
              <a:t>Prizi</a:t>
            </a:r>
            <a:r>
              <a:rPr lang="en-US" sz="2000" i="1" dirty="0" smtClean="0"/>
              <a:t> and even simple things like embedding videos/discussions into my classroom that I hadn't done </a:t>
            </a:r>
            <a:r>
              <a:rPr lang="en-US" sz="2000" i="1" dirty="0" smtClean="0"/>
              <a:t>before.</a:t>
            </a:r>
          </a:p>
          <a:p>
            <a:pPr marL="508000" lvl="1" indent="-274638">
              <a:lnSpc>
                <a:spcPct val="90000"/>
              </a:lnSpc>
              <a:buNone/>
            </a:pPr>
            <a:r>
              <a:rPr lang="en-US" sz="2000" i="1" dirty="0" smtClean="0"/>
              <a:t>	I learned more about how to find interactive web </a:t>
            </a:r>
            <a:r>
              <a:rPr lang="en-US" sz="2000" i="1" dirty="0" smtClean="0"/>
              <a:t>resources</a:t>
            </a: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None/>
            </a:pPr>
            <a:endParaRPr lang="en-US" sz="2000" dirty="0" smtClean="0">
              <a:solidFill>
                <a:srgbClr val="030303"/>
              </a:solidFill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699268" y="1143000"/>
            <a:ext cx="7391400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/>
          </a:bodyPr>
          <a:lstStyle/>
          <a:p>
            <a:pPr eaLnBrk="1" hangingPunct="1"/>
            <a:r>
              <a:rPr lang="en-US" dirty="0" smtClean="0"/>
              <a:t>Next Steps</a:t>
            </a: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447800" y="1295400"/>
            <a:ext cx="7034286" cy="5257800"/>
          </a:xfrm>
        </p:spPr>
        <p:txBody>
          <a:bodyPr>
            <a:normAutofit/>
          </a:bodyPr>
          <a:lstStyle/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Continue to observe sample of classrooms</a:t>
            </a:r>
            <a:r>
              <a:rPr lang="en-US" sz="2000" dirty="0" smtClean="0">
                <a:solidFill>
                  <a:srgbClr val="030303"/>
                </a:solidFill>
              </a:rPr>
              <a:t>.</a:t>
            </a:r>
          </a:p>
          <a:p>
            <a:pPr marL="508000" lvl="1" indent="-274638" eaLnBrk="1" hangingPunct="1">
              <a:lnSpc>
                <a:spcPct val="90000"/>
              </a:lnSpc>
              <a:buNone/>
            </a:pPr>
            <a:r>
              <a:rPr lang="en-US" sz="2000" dirty="0" smtClean="0">
                <a:solidFill>
                  <a:srgbClr val="030303"/>
                </a:solidFill>
              </a:rPr>
              <a:t>	</a:t>
            </a:r>
            <a:r>
              <a:rPr lang="en-US" sz="2000" dirty="0" smtClean="0">
                <a:solidFill>
                  <a:srgbClr val="FF6600"/>
                </a:solidFill>
              </a:rPr>
              <a:t>Volunteers get Target Gift Card as Thank you</a:t>
            </a:r>
            <a:endParaRPr lang="en-US" sz="2000" dirty="0" smtClean="0">
              <a:solidFill>
                <a:srgbClr val="FF6600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None/>
            </a:pP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Collect data from comparison teachers</a:t>
            </a:r>
          </a:p>
          <a:p>
            <a:pPr marL="508000" lvl="1" indent="-274638" eaLnBrk="1" hangingPunct="1">
              <a:lnSpc>
                <a:spcPct val="90000"/>
              </a:lnSpc>
              <a:buNone/>
            </a:pPr>
            <a:r>
              <a:rPr lang="en-US" sz="2000" dirty="0" smtClean="0">
                <a:solidFill>
                  <a:srgbClr val="030303"/>
                </a:solidFill>
              </a:rPr>
              <a:t>	</a:t>
            </a:r>
            <a:r>
              <a:rPr lang="en-US" sz="2000" dirty="0" smtClean="0">
                <a:solidFill>
                  <a:srgbClr val="FF0000"/>
                </a:solidFill>
              </a:rPr>
              <a:t>Comparison teachers get $5 Target Gift Card. Please share link with teachers.</a:t>
            </a:r>
          </a:p>
          <a:p>
            <a:pPr marL="508000" lvl="1" indent="-274638">
              <a:lnSpc>
                <a:spcPct val="90000"/>
              </a:lnSpc>
              <a:buNone/>
            </a:pPr>
            <a:r>
              <a:rPr lang="en-US" sz="2000" dirty="0" smtClean="0">
                <a:solidFill>
                  <a:srgbClr val="FF0000"/>
                </a:solidFill>
              </a:rPr>
              <a:t>	https://www.surveymonkey.com/s/TritecMSP2012</a:t>
            </a:r>
          </a:p>
          <a:p>
            <a:pPr marL="508000" lvl="1" indent="-274638" eaLnBrk="1" hangingPunct="1">
              <a:lnSpc>
                <a:spcPct val="90000"/>
              </a:lnSpc>
              <a:buNone/>
            </a:pP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Analyze </a:t>
            </a:r>
            <a:r>
              <a:rPr lang="en-US" sz="2000" dirty="0" smtClean="0">
                <a:solidFill>
                  <a:srgbClr val="030303"/>
                </a:solidFill>
              </a:rPr>
              <a:t>data and submit reports to the Department of Elementary and Secondary Education.</a:t>
            </a: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Provide formative feedback to project leaders to inform improvements in subsequent courses.</a:t>
            </a:r>
          </a:p>
          <a:p>
            <a:pPr marL="508000" lvl="1" indent="-274638" eaLnBrk="1" hangingPunct="1">
              <a:lnSpc>
                <a:spcPct val="90000"/>
              </a:lnSpc>
              <a:buNone/>
            </a:pP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None/>
            </a:pPr>
            <a:endParaRPr lang="en-US" sz="2000" dirty="0" smtClean="0">
              <a:solidFill>
                <a:srgbClr val="030303"/>
              </a:solidFill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1295400" y="1143000"/>
            <a:ext cx="7391400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/>
          </a:bodyPr>
          <a:lstStyle/>
          <a:p>
            <a:pPr eaLnBrk="1" hangingPunct="1"/>
            <a:r>
              <a:rPr lang="en-US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Your Next Steps</a:t>
            </a: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570831" y="1295400"/>
            <a:ext cx="8573169" cy="5257800"/>
          </a:xfrm>
        </p:spPr>
        <p:txBody>
          <a:bodyPr>
            <a:normAutofit/>
          </a:bodyPr>
          <a:lstStyle/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Contact me at </a:t>
            </a:r>
            <a:r>
              <a:rPr lang="en-US" sz="2000" dirty="0" smtClean="0">
                <a:solidFill>
                  <a:srgbClr val="030303"/>
                </a:solidFill>
                <a:hlinkClick r:id="rId3"/>
              </a:rPr>
              <a:t>dschilder@eval-inc.com</a:t>
            </a:r>
            <a:r>
              <a:rPr lang="en-US" sz="2000" dirty="0" smtClean="0">
                <a:solidFill>
                  <a:srgbClr val="030303"/>
                </a:solidFill>
              </a:rPr>
              <a:t> or 617-816-2026 to schedule observation</a:t>
            </a:r>
          </a:p>
          <a:p>
            <a:pPr marL="508000" lvl="1" indent="-274638" eaLnBrk="1" hangingPunct="1">
              <a:lnSpc>
                <a:spcPct val="90000"/>
              </a:lnSpc>
              <a:buNone/>
            </a:pP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Send me an example lesson plan PRIOR to your participation so I can compare with lesson you developed for the course. </a:t>
            </a: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Share student assessment data with me by sending summary by email or sending to me at</a:t>
            </a:r>
            <a:r>
              <a:rPr lang="en-US" sz="2000" dirty="0" smtClean="0">
                <a:solidFill>
                  <a:srgbClr val="030303"/>
                </a:solidFill>
              </a:rPr>
              <a:t>:</a:t>
            </a:r>
          </a:p>
          <a:p>
            <a:pPr marL="508000" lvl="1" indent="-274638" eaLnBrk="1" hangingPunct="1">
              <a:lnSpc>
                <a:spcPct val="90000"/>
              </a:lnSpc>
              <a:buNone/>
            </a:pPr>
            <a:r>
              <a:rPr lang="en-US" sz="2000" dirty="0" smtClean="0">
                <a:solidFill>
                  <a:srgbClr val="030303"/>
                </a:solidFill>
              </a:rPr>
              <a:t>	</a:t>
            </a:r>
            <a:endParaRPr lang="en-US" sz="2000" dirty="0" smtClean="0">
              <a:solidFill>
                <a:srgbClr val="030303"/>
              </a:solidFill>
            </a:endParaRPr>
          </a:p>
          <a:p>
            <a:pPr marL="908050" lvl="2" indent="-274638">
              <a:lnSpc>
                <a:spcPct val="90000"/>
              </a:lnSpc>
              <a:buNone/>
            </a:pPr>
            <a:r>
              <a:rPr lang="en-US" sz="1600" dirty="0" smtClean="0">
                <a:solidFill>
                  <a:srgbClr val="030303"/>
                </a:solidFill>
              </a:rPr>
              <a:t>Diane Schilder</a:t>
            </a:r>
          </a:p>
          <a:p>
            <a:pPr marL="908050" lvl="2" indent="-274638">
              <a:lnSpc>
                <a:spcPct val="90000"/>
              </a:lnSpc>
              <a:buNone/>
            </a:pPr>
            <a:r>
              <a:rPr lang="en-US" sz="1600" dirty="0" smtClean="0">
                <a:solidFill>
                  <a:srgbClr val="030303"/>
                </a:solidFill>
              </a:rPr>
              <a:t>EAS, Inc.</a:t>
            </a:r>
          </a:p>
          <a:p>
            <a:pPr marL="908050" lvl="2" indent="-274638">
              <a:lnSpc>
                <a:spcPct val="90000"/>
              </a:lnSpc>
              <a:buNone/>
            </a:pPr>
            <a:r>
              <a:rPr lang="en-US" sz="1600" dirty="0" smtClean="0">
                <a:solidFill>
                  <a:srgbClr val="030303"/>
                </a:solidFill>
              </a:rPr>
              <a:t>1 Mifflin Place, Suite 400</a:t>
            </a:r>
          </a:p>
          <a:p>
            <a:pPr marL="908050" lvl="2" indent="-274638">
              <a:lnSpc>
                <a:spcPct val="90000"/>
              </a:lnSpc>
              <a:buNone/>
            </a:pPr>
            <a:r>
              <a:rPr lang="en-US" sz="1600" dirty="0" smtClean="0">
                <a:solidFill>
                  <a:srgbClr val="030303"/>
                </a:solidFill>
              </a:rPr>
              <a:t>Cambridge, MA 02138</a:t>
            </a:r>
          </a:p>
          <a:p>
            <a:pPr marL="508000" lvl="1" indent="-274638" eaLnBrk="1" hangingPunct="1">
              <a:lnSpc>
                <a:spcPct val="90000"/>
              </a:lnSpc>
              <a:buNone/>
            </a:pP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Notify the TLCD’s of the date and time you will be implementing your lesson.</a:t>
            </a:r>
          </a:p>
          <a:p>
            <a:pPr marL="508000" lvl="1" indent="-274638" eaLnBrk="1" hangingPunct="1">
              <a:lnSpc>
                <a:spcPct val="90000"/>
              </a:lnSpc>
              <a:buNone/>
            </a:pP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None/>
            </a:pPr>
            <a:endParaRPr lang="en-US" sz="2000" dirty="0" smtClean="0">
              <a:solidFill>
                <a:srgbClr val="030303"/>
              </a:solidFill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838200" y="1143000"/>
            <a:ext cx="7391400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/>
          </a:bodyPr>
          <a:lstStyle/>
          <a:p>
            <a:pPr eaLnBrk="1" hangingPunct="1"/>
            <a:r>
              <a:rPr lang="en-US" dirty="0"/>
              <a:t>Overview of Evaluation</a:t>
            </a: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457200" y="1600200"/>
            <a:ext cx="8229600" cy="4525963"/>
          </a:xfrm>
        </p:spPr>
        <p:txBody>
          <a:bodyPr>
            <a:normAutofit/>
          </a:bodyPr>
          <a:lstStyle/>
          <a:p>
            <a:pPr marL="342900" indent="-342900" eaLnBrk="1" hangingPunct="1">
              <a:lnSpc>
                <a:spcPct val="90000"/>
              </a:lnSpc>
              <a:buFont typeface="Wingdings 2" charset="2"/>
              <a:buNone/>
            </a:pPr>
            <a:r>
              <a:rPr lang="en-US" sz="2000" dirty="0">
                <a:solidFill>
                  <a:srgbClr val="030303"/>
                </a:solidFill>
              </a:rPr>
              <a:t>Purpose of the evaluation:</a:t>
            </a:r>
          </a:p>
          <a:p>
            <a:pPr marL="342900" indent="-342900" eaLnBrk="1" hangingPunct="1">
              <a:lnSpc>
                <a:spcPct val="90000"/>
              </a:lnSpc>
              <a:buFont typeface="Wingdings 2" charset="2"/>
              <a:buNone/>
            </a:pPr>
            <a:endParaRPr lang="en-US" sz="2000" dirty="0">
              <a:solidFill>
                <a:srgbClr val="030303"/>
              </a:solidFill>
            </a:endParaRPr>
          </a:p>
          <a:p>
            <a:pPr marL="342900" indent="-342900" eaLnBrk="1" hangingPunct="1">
              <a:lnSpc>
                <a:spcPct val="90000"/>
              </a:lnSpc>
              <a:buSzTx/>
              <a:buFont typeface="Times" charset="0"/>
              <a:buChar char="•"/>
            </a:pPr>
            <a:r>
              <a:rPr lang="en-US" sz="2000" dirty="0">
                <a:solidFill>
                  <a:srgbClr val="030303"/>
                </a:solidFill>
              </a:rPr>
              <a:t>Document impact of</a:t>
            </a:r>
            <a:r>
              <a:rPr lang="en-US" sz="2000" dirty="0" smtClean="0">
                <a:solidFill>
                  <a:srgbClr val="030303"/>
                </a:solidFill>
              </a:rPr>
              <a:t> project </a:t>
            </a:r>
            <a:r>
              <a:rPr lang="en-US" sz="2000" dirty="0">
                <a:solidFill>
                  <a:srgbClr val="030303"/>
                </a:solidFill>
              </a:rPr>
              <a:t>on teachers and students.</a:t>
            </a:r>
          </a:p>
          <a:p>
            <a:pPr marL="742950" lvl="1" indent="-285750" eaLnBrk="1" hangingPunct="1">
              <a:lnSpc>
                <a:spcPct val="90000"/>
              </a:lnSpc>
              <a:buFontTx/>
              <a:buChar char="–"/>
            </a:pPr>
            <a:r>
              <a:rPr lang="en-US" sz="2000" i="1" dirty="0">
                <a:solidFill>
                  <a:srgbClr val="030303"/>
                </a:solidFill>
              </a:rPr>
              <a:t>Note: Evaluation is focused on the</a:t>
            </a:r>
            <a:r>
              <a:rPr lang="en-US" sz="2000" i="1" dirty="0" smtClean="0">
                <a:solidFill>
                  <a:srgbClr val="030303"/>
                </a:solidFill>
              </a:rPr>
              <a:t> project and </a:t>
            </a:r>
            <a:r>
              <a:rPr lang="en-US" sz="2000" i="1" dirty="0">
                <a:solidFill>
                  <a:srgbClr val="030303"/>
                </a:solidFill>
              </a:rPr>
              <a:t>not individual teachers or students</a:t>
            </a:r>
          </a:p>
          <a:p>
            <a:pPr marL="742950" lvl="1" indent="-285750" eaLnBrk="1" hangingPunct="1">
              <a:lnSpc>
                <a:spcPct val="90000"/>
              </a:lnSpc>
              <a:buFontTx/>
              <a:buNone/>
            </a:pPr>
            <a:endParaRPr lang="en-US" sz="2000" i="1" dirty="0">
              <a:solidFill>
                <a:srgbClr val="030303"/>
              </a:solidFill>
            </a:endParaRPr>
          </a:p>
          <a:p>
            <a:pPr marL="342900" indent="-342900" eaLnBrk="1" hangingPunct="1">
              <a:lnSpc>
                <a:spcPct val="90000"/>
              </a:lnSpc>
              <a:buSzTx/>
              <a:buFont typeface="Times" charset="0"/>
              <a:buChar char="•"/>
            </a:pPr>
            <a:r>
              <a:rPr lang="en-US" sz="2000" dirty="0">
                <a:solidFill>
                  <a:srgbClr val="030303"/>
                </a:solidFill>
              </a:rPr>
              <a:t>Collect and report data about</a:t>
            </a:r>
            <a:r>
              <a:rPr lang="en-US" sz="2000" dirty="0" smtClean="0">
                <a:solidFill>
                  <a:srgbClr val="030303"/>
                </a:solidFill>
              </a:rPr>
              <a:t> project </a:t>
            </a:r>
            <a:r>
              <a:rPr lang="en-US" sz="2000" dirty="0">
                <a:solidFill>
                  <a:srgbClr val="030303"/>
                </a:solidFill>
              </a:rPr>
              <a:t>activities so leaders can improve activities.</a:t>
            </a:r>
          </a:p>
          <a:p>
            <a:pPr marL="342900" indent="-342900" eaLnBrk="1" hangingPunct="1">
              <a:lnSpc>
                <a:spcPct val="90000"/>
              </a:lnSpc>
              <a:buSzTx/>
              <a:buFont typeface="Times" charset="0"/>
              <a:buChar char="•"/>
            </a:pPr>
            <a:endParaRPr lang="en-US" sz="2000" dirty="0">
              <a:solidFill>
                <a:srgbClr val="030303"/>
              </a:solidFill>
            </a:endParaRPr>
          </a:p>
          <a:p>
            <a:pPr marL="342900" indent="-342900" eaLnBrk="1" hangingPunct="1">
              <a:lnSpc>
                <a:spcPct val="90000"/>
              </a:lnSpc>
              <a:buSzTx/>
              <a:buFont typeface="Times" charset="0"/>
              <a:buChar char="•"/>
            </a:pPr>
            <a:r>
              <a:rPr lang="en-US" sz="2000" dirty="0">
                <a:solidFill>
                  <a:srgbClr val="030303"/>
                </a:solidFill>
              </a:rPr>
              <a:t>Report findings to</a:t>
            </a:r>
            <a:r>
              <a:rPr lang="en-US" sz="2000" dirty="0" smtClean="0">
                <a:solidFill>
                  <a:srgbClr val="030303"/>
                </a:solidFill>
              </a:rPr>
              <a:t> State Department </a:t>
            </a:r>
            <a:r>
              <a:rPr lang="en-US" sz="2000" dirty="0">
                <a:solidFill>
                  <a:srgbClr val="030303"/>
                </a:solidFill>
              </a:rPr>
              <a:t>of</a:t>
            </a:r>
            <a:r>
              <a:rPr lang="en-US" sz="2000" dirty="0" smtClean="0">
                <a:solidFill>
                  <a:srgbClr val="030303"/>
                </a:solidFill>
              </a:rPr>
              <a:t> Elementary and Secondary Education</a:t>
            </a:r>
            <a:r>
              <a:rPr lang="en-US" sz="2000" dirty="0">
                <a:solidFill>
                  <a:srgbClr val="030303"/>
                </a:solidFill>
              </a:rPr>
              <a:t>, TRITEC and participating districts.</a:t>
            </a:r>
            <a:endParaRPr lang="en-US" sz="1800" dirty="0">
              <a:solidFill>
                <a:srgbClr val="030303"/>
              </a:solidFill>
            </a:endParaRPr>
          </a:p>
          <a:p>
            <a:pPr marL="342900" indent="-342900" eaLnBrk="1" hangingPunct="1">
              <a:lnSpc>
                <a:spcPct val="90000"/>
              </a:lnSpc>
              <a:buFont typeface="Wingdings 2" charset="2"/>
              <a:buNone/>
            </a:pPr>
            <a:endParaRPr lang="en-US" sz="1800" dirty="0">
              <a:solidFill>
                <a:srgbClr val="030303"/>
              </a:solidFill>
            </a:endParaRPr>
          </a:p>
          <a:p>
            <a:pPr marL="342900" indent="-342900" eaLnBrk="1" hangingPunct="1">
              <a:lnSpc>
                <a:spcPct val="90000"/>
              </a:lnSpc>
              <a:buFont typeface="Wingdings 2" charset="2"/>
              <a:buNone/>
            </a:pPr>
            <a:endParaRPr lang="en-US" sz="1800" dirty="0">
              <a:effectLst>
                <a:outerShdw blurRad="38100" dist="38100" dir="2700000" algn="tl">
                  <a:srgbClr val="FFFFFF"/>
                </a:outerShdw>
              </a:effectLst>
            </a:endParaRPr>
          </a:p>
        </p:txBody>
      </p:sp>
      <p:sp>
        <p:nvSpPr>
          <p:cNvPr id="17412" name="Line 4"/>
          <p:cNvSpPr>
            <a:spLocks noChangeShapeType="1"/>
          </p:cNvSpPr>
          <p:nvPr/>
        </p:nvSpPr>
        <p:spPr bwMode="auto">
          <a:xfrm>
            <a:off x="1295400" y="1143000"/>
            <a:ext cx="7391400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/>
          </a:bodyPr>
          <a:lstStyle/>
          <a:p>
            <a:pPr eaLnBrk="1" hangingPunct="1"/>
            <a:r>
              <a:rPr lang="en-US" dirty="0"/>
              <a:t>Evaluation Plan</a:t>
            </a: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1447800" y="1295400"/>
            <a:ext cx="7696200" cy="5257800"/>
          </a:xfrm>
        </p:spPr>
        <p:txBody>
          <a:bodyPr>
            <a:normAutofit/>
          </a:bodyPr>
          <a:lstStyle/>
          <a:p>
            <a:pPr marL="36513" indent="82550" eaLnBrk="1" hangingPunct="1">
              <a:lnSpc>
                <a:spcPct val="90000"/>
              </a:lnSpc>
              <a:buFontTx/>
              <a:buNone/>
            </a:pPr>
            <a:r>
              <a:rPr lang="en-US" sz="2400" dirty="0">
                <a:solidFill>
                  <a:srgbClr val="030303"/>
                </a:solidFill>
              </a:rPr>
              <a:t>Methods:</a:t>
            </a: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Participate </a:t>
            </a:r>
            <a:r>
              <a:rPr lang="en-US" sz="2000" dirty="0">
                <a:solidFill>
                  <a:srgbClr val="030303"/>
                </a:solidFill>
              </a:rPr>
              <a:t>in regular</a:t>
            </a:r>
            <a:r>
              <a:rPr lang="en-US" sz="2000" dirty="0" smtClean="0">
                <a:solidFill>
                  <a:srgbClr val="030303"/>
                </a:solidFill>
              </a:rPr>
              <a:t> project-</a:t>
            </a:r>
            <a:r>
              <a:rPr lang="en-US" sz="2000" dirty="0">
                <a:solidFill>
                  <a:srgbClr val="030303"/>
                </a:solidFill>
              </a:rPr>
              <a:t>related meetings and events</a:t>
            </a: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Survey </a:t>
            </a:r>
            <a:r>
              <a:rPr lang="en-US" sz="2000" dirty="0">
                <a:solidFill>
                  <a:srgbClr val="030303"/>
                </a:solidFill>
              </a:rPr>
              <a:t>participating and comparison teachers </a:t>
            </a:r>
            <a:endParaRPr lang="en-US" sz="20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Assessments </a:t>
            </a:r>
            <a:r>
              <a:rPr lang="en-US" sz="2000" dirty="0">
                <a:solidFill>
                  <a:srgbClr val="030303"/>
                </a:solidFill>
              </a:rPr>
              <a:t>of teacher content knowledge and pedagogical approaches (pre and post</a:t>
            </a:r>
            <a:r>
              <a:rPr lang="en-US" sz="2000" dirty="0" smtClean="0">
                <a:solidFill>
                  <a:srgbClr val="030303"/>
                </a:solidFill>
              </a:rPr>
              <a:t>)</a:t>
            </a:r>
          </a:p>
          <a:p>
            <a:pPr marL="508000" lvl="1" indent="-274638">
              <a:lnSpc>
                <a:spcPct val="90000"/>
              </a:lnSpc>
              <a:buFont typeface="Times" charset="0"/>
              <a:buChar char="•"/>
            </a:pPr>
            <a:r>
              <a:rPr lang="en-US" sz="2000" dirty="0">
                <a:solidFill>
                  <a:srgbClr val="030303"/>
                </a:solidFill>
              </a:rPr>
              <a:t>O</a:t>
            </a:r>
            <a:r>
              <a:rPr lang="en-US" sz="2000" dirty="0" smtClean="0">
                <a:solidFill>
                  <a:srgbClr val="030303"/>
                </a:solidFill>
              </a:rPr>
              <a:t>bservations of a sample of teachers’ classrooms and of project activities</a:t>
            </a:r>
          </a:p>
          <a:p>
            <a:pPr marL="508000" lvl="1" indent="-274638" eaLnBrk="1" hangingPunct="1">
              <a:lnSpc>
                <a:spcPct val="90000"/>
              </a:lnSpc>
              <a:buFont typeface="Times" charset="0"/>
              <a:buChar char="•"/>
            </a:pPr>
            <a:r>
              <a:rPr lang="en-US" sz="2000" dirty="0" smtClean="0">
                <a:solidFill>
                  <a:srgbClr val="030303"/>
                </a:solidFill>
              </a:rPr>
              <a:t>Assessments </a:t>
            </a:r>
            <a:r>
              <a:rPr lang="en-US" sz="2000" dirty="0">
                <a:solidFill>
                  <a:srgbClr val="030303"/>
                </a:solidFill>
              </a:rPr>
              <a:t>of students in classrooms of participating and comparison students</a:t>
            </a:r>
            <a:endParaRPr lang="en-US" sz="2200" dirty="0" smtClean="0">
              <a:solidFill>
                <a:srgbClr val="030303"/>
              </a:solidFill>
            </a:endParaRPr>
          </a:p>
          <a:p>
            <a:pPr marL="508000" lvl="1" indent="-274638" eaLnBrk="1" hangingPunct="1">
              <a:lnSpc>
                <a:spcPct val="90000"/>
              </a:lnSpc>
              <a:buFontTx/>
              <a:buNone/>
            </a:pPr>
            <a:endParaRPr lang="en-US" sz="1800" dirty="0" smtClean="0">
              <a:solidFill>
                <a:srgbClr val="030303"/>
              </a:solidFill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1295400" y="1143000"/>
            <a:ext cx="7391400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/>
          </a:bodyPr>
          <a:lstStyle/>
          <a:p>
            <a:pPr eaLnBrk="1" hangingPunct="1"/>
            <a:r>
              <a:rPr lang="en-US" sz="3600" dirty="0" smtClean="0">
                <a:effectLst>
                  <a:outerShdw blurRad="38100" dist="38100" dir="2700000" algn="tl">
                    <a:srgbClr val="000000"/>
                  </a:outerShdw>
                </a:effectLst>
                <a:latin typeface="Arial Narrow"/>
              </a:rPr>
              <a:t>Teacher/Participant Data Critical </a:t>
            </a:r>
            <a:r>
              <a:rPr lang="en-US" sz="3600" dirty="0" smtClean="0">
                <a:effectLst>
                  <a:outerShdw blurRad="38100" dist="38100" dir="2700000" algn="tl">
                    <a:srgbClr val="000000"/>
                  </a:outerShdw>
                </a:effectLst>
                <a:latin typeface="Arial Narrow"/>
              </a:rPr>
              <a:t>for Funding</a:t>
            </a:r>
            <a:endParaRPr lang="en-US" sz="3600" dirty="0">
              <a:effectLst>
                <a:outerShdw blurRad="38100" dist="38100" dir="2700000" algn="tl">
                  <a:srgbClr val="000000"/>
                </a:outerShdw>
              </a:effectLst>
              <a:latin typeface="Arial Narrow"/>
            </a:endParaRPr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4294967295"/>
          </p:nvPr>
        </p:nvSpPr>
        <p:spPr>
          <a:xfrm>
            <a:off x="0" y="1295400"/>
            <a:ext cx="9144000" cy="4819778"/>
          </a:xfrm>
        </p:spPr>
        <p:txBody>
          <a:bodyPr>
            <a:normAutofit/>
          </a:bodyPr>
          <a:lstStyle/>
          <a:p>
            <a:pPr marL="508000" lvl="1" indent="-274638" eaLnBrk="1" hangingPunct="1">
              <a:lnSpc>
                <a:spcPct val="90000"/>
              </a:lnSpc>
              <a:buFontTx/>
              <a:buNone/>
            </a:pPr>
            <a:endParaRPr lang="en-US" sz="1800" dirty="0" smtClean="0">
              <a:solidFill>
                <a:srgbClr val="030303"/>
              </a:solidFill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1295400" y="1143000"/>
            <a:ext cx="7391400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pic>
        <p:nvPicPr>
          <p:cNvPr id="5" name="Picture 4" descr="classphoto_fieldtrip_apr2812.jpg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38708" y="1371600"/>
            <a:ext cx="8148092" cy="4583302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chemeClr val="accent1"/>
                </a:solidFill>
              </a:rPr>
              <a:t>Preliminary </a:t>
            </a:r>
            <a:r>
              <a:rPr lang="en-US" dirty="0" smtClean="0">
                <a:solidFill>
                  <a:schemeClr val="accent1"/>
                </a:solidFill>
              </a:rPr>
              <a:t>Findings</a:t>
            </a:r>
            <a:endParaRPr lang="en-US" dirty="0">
              <a:solidFill>
                <a:schemeClr val="accent1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accent1"/>
                </a:solidFill>
              </a:rPr>
              <a:t> </a:t>
            </a:r>
            <a:endParaRPr lang="en-US" dirty="0">
              <a:solidFill>
                <a:schemeClr val="accent1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/>
          </a:bodyPr>
          <a:lstStyle/>
          <a:p>
            <a:pPr eaLnBrk="1" hangingPunct="1"/>
            <a:r>
              <a:rPr lang="en-US" dirty="0" smtClean="0"/>
              <a:t>Knowledge of Web 2.0 Increased</a:t>
            </a: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313136" y="1608667"/>
            <a:ext cx="8373664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graphicFrame>
        <p:nvGraphicFramePr>
          <p:cNvPr id="6" name="Chart 5"/>
          <p:cNvGraphicFramePr/>
          <p:nvPr/>
        </p:nvGraphicFramePr>
        <p:xfrm>
          <a:off x="1461603" y="1873560"/>
          <a:ext cx="6144286" cy="408918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-1" y="274638"/>
            <a:ext cx="8577929" cy="1143000"/>
          </a:xfrm>
        </p:spPr>
        <p:txBody>
          <a:bodyPr anchorCtr="1">
            <a:normAutofit/>
          </a:bodyPr>
          <a:lstStyle/>
          <a:p>
            <a:pPr eaLnBrk="1" hangingPunct="1"/>
            <a:r>
              <a:rPr lang="en-US" sz="2800" dirty="0" smtClean="0"/>
              <a:t> Participants More Confident Than Comparison Teachers</a:t>
            </a:r>
            <a:endParaRPr lang="en-US" sz="2800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330532" y="1143000"/>
            <a:ext cx="7899068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graphicFrame>
        <p:nvGraphicFramePr>
          <p:cNvPr id="6" name="Chart 5"/>
          <p:cNvGraphicFramePr/>
          <p:nvPr/>
        </p:nvGraphicFramePr>
        <p:xfrm>
          <a:off x="994369" y="1417635"/>
          <a:ext cx="6553250" cy="471697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 fontScale="90000"/>
          </a:bodyPr>
          <a:lstStyle/>
          <a:p>
            <a:r>
              <a:rPr lang="en-US" dirty="0" smtClean="0"/>
              <a:t>Confidence Using Technology for Teaching and Learning Increased </a:t>
            </a: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730650" y="1417638"/>
            <a:ext cx="7391400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graphicFrame>
        <p:nvGraphicFramePr>
          <p:cNvPr id="5" name="Chart 4"/>
          <p:cNvGraphicFramePr/>
          <p:nvPr/>
        </p:nvGraphicFramePr>
        <p:xfrm>
          <a:off x="1399454" y="1805785"/>
          <a:ext cx="6208065" cy="384955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 idx="4294967295"/>
          </p:nvPr>
        </p:nvSpPr>
        <p:spPr>
          <a:xfrm>
            <a:off x="0" y="274638"/>
            <a:ext cx="8229600" cy="1143000"/>
          </a:xfrm>
        </p:spPr>
        <p:txBody>
          <a:bodyPr anchorCtr="1">
            <a:normAutofit/>
          </a:bodyPr>
          <a:lstStyle/>
          <a:p>
            <a:pPr eaLnBrk="1" hangingPunct="1"/>
            <a:r>
              <a:rPr lang="en-US" dirty="0" smtClean="0"/>
              <a:t> Pedagogical Techniques Changed</a:t>
            </a:r>
            <a:endParaRPr lang="en-US" dirty="0"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>
            <a:off x="330532" y="1143000"/>
            <a:ext cx="7899068" cy="0"/>
          </a:xfrm>
          <a:prstGeom prst="line">
            <a:avLst/>
          </a:prstGeom>
          <a:noFill/>
          <a:ln w="25400">
            <a:solidFill>
              <a:srgbClr val="800000"/>
            </a:solidFill>
            <a:round/>
            <a:headEnd/>
            <a:tailEnd/>
          </a:ln>
        </p:spPr>
        <p:txBody>
          <a:bodyPr wrap="none" anchor="ctr">
            <a:prstTxWarp prst="textNoShape">
              <a:avLst/>
            </a:prstTxWarp>
          </a:bodyPr>
          <a:lstStyle/>
          <a:p>
            <a:endParaRPr lang="en-US" dirty="0"/>
          </a:p>
        </p:txBody>
      </p:sp>
      <p:graphicFrame>
        <p:nvGraphicFramePr>
          <p:cNvPr id="7" name="Chart 6"/>
          <p:cNvGraphicFramePr/>
          <p:nvPr/>
        </p:nvGraphicFramePr>
        <p:xfrm>
          <a:off x="1449622" y="2057400"/>
          <a:ext cx="5714626" cy="38569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5483</TotalTime>
  <Words>578</Words>
  <Application>Microsoft Macintosh PowerPoint</Application>
  <PresentationFormat>On-screen Show (4:3)</PresentationFormat>
  <Paragraphs>134</Paragraphs>
  <Slides>16</Slides>
  <Notes>14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Local Evaluation Overview and Preliminary Findings</vt:lpstr>
      <vt:lpstr>Overview of Evaluation</vt:lpstr>
      <vt:lpstr>Evaluation Plan</vt:lpstr>
      <vt:lpstr>Teacher/Participant Data Critical for Funding</vt:lpstr>
      <vt:lpstr>Preliminary Findings</vt:lpstr>
      <vt:lpstr>Knowledge of Web 2.0 Increased</vt:lpstr>
      <vt:lpstr> Participants More Confident Than Comparison Teachers</vt:lpstr>
      <vt:lpstr>Confidence Using Technology for Teaching and Learning Increased </vt:lpstr>
      <vt:lpstr> Pedagogical Techniques Changed</vt:lpstr>
      <vt:lpstr> Pedagogical Techniques Changed</vt:lpstr>
      <vt:lpstr> Teaching Strategies Different than Comparison Teachers </vt:lpstr>
      <vt:lpstr> Confidence Teaching Science Increased</vt:lpstr>
      <vt:lpstr>  Content Knowledge Increased</vt:lpstr>
      <vt:lpstr>Positive Impact Reported</vt:lpstr>
      <vt:lpstr>Next Steps</vt:lpstr>
      <vt:lpstr>Your Next Steps</vt:lpstr>
    </vt:vector>
  </TitlesOfParts>
  <Company>Lesley University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Local Evaluation Overview</dc:title>
  <dc:creator>Diane Schilder</dc:creator>
  <cp:lastModifiedBy>Diane Schilder</cp:lastModifiedBy>
  <cp:revision>27</cp:revision>
  <dcterms:created xsi:type="dcterms:W3CDTF">2012-06-12T16:01:01Z</dcterms:created>
  <dcterms:modified xsi:type="dcterms:W3CDTF">2012-06-12T17:26:37Z</dcterms:modified>
</cp:coreProperties>
</file>